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2"/>
  </p:notesMasterIdLst>
  <p:sldIdLst>
    <p:sldId id="354" r:id="rId6"/>
    <p:sldId id="361" r:id="rId7"/>
    <p:sldId id="365" r:id="rId8"/>
    <p:sldId id="362" r:id="rId9"/>
    <p:sldId id="341" r:id="rId10"/>
    <p:sldId id="363" r:id="rId11"/>
    <p:sldId id="358" r:id="rId12"/>
    <p:sldId id="359" r:id="rId13"/>
    <p:sldId id="360" r:id="rId14"/>
    <p:sldId id="344" r:id="rId15"/>
    <p:sldId id="355" r:id="rId16"/>
    <p:sldId id="347" r:id="rId17"/>
    <p:sldId id="350" r:id="rId18"/>
    <p:sldId id="349" r:id="rId19"/>
    <p:sldId id="345" r:id="rId20"/>
    <p:sldId id="356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5631" autoAdjust="0"/>
  </p:normalViewPr>
  <p:slideViewPr>
    <p:cSldViewPr>
      <p:cViewPr varScale="1">
        <p:scale>
          <a:sx n="102" d="100"/>
          <a:sy n="102" d="100"/>
        </p:scale>
        <p:origin x="2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1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DB30F-C7B8-44CD-B859-5B727D581C7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 that r</a:t>
            </a:r>
            <a:r>
              <a:rPr lang="en-US" baseline="0" dirty="0" smtClean="0"/>
              <a:t> can be negative or a function</a:t>
            </a:r>
          </a:p>
          <a:p>
            <a:r>
              <a:rPr lang="en-US" baseline="0" dirty="0" smtClean="0"/>
              <a:t>“a” is the first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 smtClean="0"/>
                  <a:t>“+…” is infinite</a:t>
                </a:r>
              </a:p>
              <a:p>
                <a:endParaRPr lang="en-US" baseline="0" dirty="0" smtClean="0"/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1.0/0.5 = 2, 1.5/1.0=1.5, therefore NOT geometric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aseline="0" dirty="0" smtClean="0"/>
                  <a:t> = (0.5)n, the limit as n approaches infinity DNE</a:t>
                </a:r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because the</a:t>
                </a:r>
                <a:r>
                  <a:rPr lang="en-US" baseline="0" dirty="0" smtClean="0"/>
                  <a:t> summation is from 0 to INF (not 1 to INF) for the </a:t>
                </a:r>
                <a:r>
                  <a:rPr lang="en-US" b="1" dirty="0"/>
                  <a:t>convergence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400" b="1" i="1">
                            <a:latin typeface="Cambria Math"/>
                          </a:rPr>
                          <m:t>𝒂</m:t>
                        </m:r>
                      </m:num>
                      <m:den>
                        <m:r>
                          <a:rPr lang="en-US" sz="1400" b="1" i="1">
                            <a:latin typeface="Cambria Math"/>
                          </a:rPr>
                          <m:t>𝟏</m:t>
                        </m:r>
                        <m:r>
                          <a:rPr lang="en-US" sz="1400" b="1" i="1">
                            <a:latin typeface="Cambria Math"/>
                          </a:rPr>
                          <m:t>−</m:t>
                        </m:r>
                        <m:r>
                          <a:rPr lang="en-US" sz="1400" b="1" i="1">
                            <a:latin typeface="Cambria Math"/>
                          </a:rPr>
                          <m:t>𝒓</m:t>
                        </m:r>
                      </m:den>
                    </m:f>
                  </m:oMath>
                </a14:m>
                <a:r>
                  <a:rPr lang="en-US" dirty="0" smtClean="0"/>
                  <a:t> to work</a:t>
                </a:r>
              </a:p>
              <a:p>
                <a:pPr marL="232943" indent="-232943">
                  <a:buAutoNum type="arabicParenR"/>
                </a:pPr>
                <a:r>
                  <a:rPr lang="en-US" dirty="0" smtClean="0"/>
                  <a:t>a</a:t>
                </a:r>
                <a:r>
                  <a:rPr lang="en-US" baseline="0" dirty="0" smtClean="0"/>
                  <a:t> = 2, r = -4.   abs(r) = abs(-4) = 4 which is &gt;1, therefore NOT convergent</a:t>
                </a:r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𝑡h𝑒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𝑓𝑖𝑟𝑠𝑡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𝑡𝑒𝑟𝑚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but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the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series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is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finite</m:t>
                    </m:r>
                    <m:r>
                      <a:rPr lang="en-US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with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first</m:t>
                    </m:r>
                    <m:r>
                      <a:rPr lang="en-US" b="0" i="0" smtClean="0">
                        <a:latin typeface="Cambria Math"/>
                      </a:rPr>
                      <m:t> 8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terms</m:t>
                    </m:r>
                    <m:r>
                      <a:rPr lang="en-US" b="0" i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 smtClean="0"/>
                  <a:t>so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r>
                              <a:rPr lang="en-US" b="1" i="1">
                                <a:latin typeface="Cambria Math"/>
                              </a:rPr>
                              <m:t>𝒏</m:t>
                            </m:r>
                          </m:sup>
                        </m:sSup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𝟏</m:t>
                        </m:r>
                        <m:r>
                          <a:rPr lang="en-US" b="1" i="1">
                            <a:latin typeface="Cambria Math"/>
                          </a:rPr>
                          <m:t>−</m:t>
                        </m:r>
                        <m:r>
                          <a:rPr lang="en-US" b="1" i="1">
                            <a:latin typeface="Cambria Math"/>
                          </a:rPr>
                          <m:t>𝒓</m:t>
                        </m:r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b="1" dirty="0"/>
              </a:p>
              <a:p>
                <a:pPr marL="232943" indent="-232943"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= 1/n. 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itself</a:t>
                </a:r>
                <a:r>
                  <a:rPr lang="en-US" baseline="0" dirty="0" smtClean="0"/>
                  <a:t> converges to 0, the “series” diverges (p708, example 8)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  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25 terms (0 to 24)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 smtClean="0"/>
                  <a:t>“+…” is infinite</a:t>
                </a:r>
              </a:p>
              <a:p>
                <a:endParaRPr lang="en-US" baseline="0" dirty="0" smtClean="0"/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1.0/0.5 = 2, 1.5/1.0=1.5, therefore NOT geometric    </a:t>
                </a:r>
                <a:r>
                  <a:rPr lang="en-US" i="0">
                    <a:latin typeface="Cambria Math"/>
                  </a:rPr>
                  <a:t>𝑎_𝑛</a:t>
                </a:r>
                <a:r>
                  <a:rPr lang="en-US" baseline="0" dirty="0" smtClean="0"/>
                  <a:t> = (0.5)n, the limit as n approaches infinity DNE</a:t>
                </a:r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𝑎=</a:t>
                </a:r>
                <a:r>
                  <a:rPr lang="en-US" i="0">
                    <a:latin typeface="Cambria Math"/>
                  </a:rPr>
                  <a:t>(3/4)^</a:t>
                </a:r>
                <a:r>
                  <a:rPr lang="en-US" i="0">
                    <a:latin typeface="Cambria Math"/>
                  </a:rPr>
                  <a:t>2</a:t>
                </a:r>
                <a:r>
                  <a:rPr lang="en-US" dirty="0" smtClean="0"/>
                  <a:t> because the</a:t>
                </a:r>
                <a:r>
                  <a:rPr lang="en-US" baseline="0" dirty="0" smtClean="0"/>
                  <a:t> summation is from 0 to INF (not 1 to INF) for the </a:t>
                </a:r>
                <a:r>
                  <a:rPr lang="en-US" b="1" dirty="0"/>
                  <a:t>convergence to </a:t>
                </a:r>
                <a:r>
                  <a:rPr lang="en-US" sz="1400" b="1" i="0">
                    <a:latin typeface="Cambria Math"/>
                  </a:rPr>
                  <a:t>𝒂/(𝟏−𝒓)</a:t>
                </a:r>
                <a:r>
                  <a:rPr lang="en-US" dirty="0" smtClean="0"/>
                  <a:t> to work</a:t>
                </a:r>
              </a:p>
              <a:p>
                <a:pPr marL="232943" indent="-232943">
                  <a:buAutoNum type="arabicParenR"/>
                </a:pPr>
                <a:r>
                  <a:rPr lang="en-US" dirty="0" smtClean="0"/>
                  <a:t>a</a:t>
                </a:r>
                <a:r>
                  <a:rPr lang="en-US" baseline="0" dirty="0" smtClean="0"/>
                  <a:t> = 2, r = -4.   abs(r) = abs(-4) = 4 which is &gt;1, therefore NOT convergent</a:t>
                </a:r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𝑡ℎ𝑒 𝑓𝑖𝑟𝑠𝑡 𝑡𝑒𝑟𝑚, 𝑎=</a:t>
                </a:r>
                <a:r>
                  <a:rPr lang="en-US" i="0">
                    <a:latin typeface="Cambria Math"/>
                  </a:rPr>
                  <a:t>(3/4)^</a:t>
                </a:r>
                <a:r>
                  <a:rPr lang="en-US" i="0">
                    <a:latin typeface="Cambria Math"/>
                  </a:rPr>
                  <a:t>2</a:t>
                </a:r>
                <a:r>
                  <a:rPr lang="en-US" dirty="0" smtClean="0"/>
                  <a:t> </a:t>
                </a:r>
                <a:r>
                  <a:rPr lang="en-US" dirty="0" smtClean="0"/>
                  <a:t>, and </a:t>
                </a:r>
                <a:r>
                  <a:rPr lang="en-US" i="0">
                    <a:latin typeface="Cambria Math"/>
                  </a:rPr>
                  <a:t>𝑟=</a:t>
                </a:r>
                <a:r>
                  <a:rPr lang="en-US" i="0">
                    <a:latin typeface="Cambria Math"/>
                  </a:rPr>
                  <a:t>(3/4)</a:t>
                </a:r>
                <a:r>
                  <a:rPr lang="en-US" i="0">
                    <a:latin typeface="Cambria Math"/>
                  </a:rPr>
                  <a:t>, but the series is finite </a:t>
                </a:r>
                <a:r>
                  <a:rPr lang="en-US" b="0" i="0" smtClean="0">
                    <a:latin typeface="Cambria Math"/>
                  </a:rPr>
                  <a:t>with first 8 terms, </a:t>
                </a:r>
                <a:r>
                  <a:rPr lang="en-US" dirty="0" smtClean="0"/>
                  <a:t>so use </a:t>
                </a:r>
                <a:r>
                  <a:rPr lang="en-US" b="1" i="0">
                    <a:latin typeface="Cambria Math"/>
                  </a:rPr>
                  <a:t>𝑺_𝒏=(</a:t>
                </a:r>
                <a:r>
                  <a:rPr lang="en-US" b="1" i="0">
                    <a:latin typeface="Cambria Math"/>
                  </a:rPr>
                  <a:t>𝒂(𝟏−𝒓^</a:t>
                </a:r>
                <a:r>
                  <a:rPr lang="en-US" b="1" i="0">
                    <a:latin typeface="Cambria Math"/>
                  </a:rPr>
                  <a:t>𝒏</a:t>
                </a:r>
                <a:r>
                  <a:rPr lang="en-US" b="1" i="0">
                    <a:latin typeface="Cambria Math"/>
                  </a:rPr>
                  <a:t>))/(</a:t>
                </a:r>
                <a:r>
                  <a:rPr lang="en-US" b="1" i="0">
                    <a:latin typeface="Cambria Math"/>
                  </a:rPr>
                  <a:t>(𝟏−𝒓))</a:t>
                </a:r>
                <a:endParaRPr lang="en-US" b="1" dirty="0"/>
              </a:p>
              <a:p>
                <a:pPr marL="232943" indent="-232943">
                  <a:buAutoNum type="arabicParenR"/>
                </a:pPr>
                <a:r>
                  <a:rPr lang="en-US" i="0">
                    <a:latin typeface="Cambria Math"/>
                  </a:rPr>
                  <a:t>𝑎_𝑛</a:t>
                </a:r>
                <a:r>
                  <a:rPr lang="en-US" dirty="0" smtClean="0"/>
                  <a:t> = 1/n. Although </a:t>
                </a:r>
                <a:r>
                  <a:rPr lang="en-US" i="0">
                    <a:latin typeface="Cambria Math"/>
                  </a:rPr>
                  <a:t>𝑎_𝑛</a:t>
                </a:r>
                <a:r>
                  <a:rPr lang="en-US" dirty="0" smtClean="0"/>
                  <a:t> itself</a:t>
                </a:r>
                <a:r>
                  <a:rPr lang="en-US" baseline="0" dirty="0" smtClean="0"/>
                  <a:t> converges to 0, the “series” diverges (p708, example 8)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  </a:t>
                </a:r>
              </a:p>
              <a:p>
                <a:pPr marL="232943" indent="-232943">
                  <a:buAutoNum type="arabicParenR"/>
                </a:pPr>
                <a:r>
                  <a:rPr lang="en-US" baseline="0" dirty="0" smtClean="0"/>
                  <a:t>25 terms (0 to 24)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98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9.4 #3) lot’s of “magical leaps” from </a:t>
            </a:r>
            <a:r>
              <a:rPr lang="en-US" dirty="0" err="1" smtClean="0"/>
              <a:t>diffy</a:t>
            </a:r>
            <a:r>
              <a:rPr lang="en-US" dirty="0" smtClean="0"/>
              <a:t>-q</a:t>
            </a:r>
            <a:r>
              <a:rPr lang="en-US" baseline="0" dirty="0" smtClean="0"/>
              <a:t> to “y(t) =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2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7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a) Divide</a:t>
            </a:r>
            <a:r>
              <a:rPr lang="en-US" baseline="0" dirty="0" smtClean="0"/>
              <a:t> by highest power of “n” in the denominator, (2/n) goes to 0 as n goes to infinity, therefore the sequence converges on 0</a:t>
            </a:r>
            <a:endParaRPr lang="en-US" dirty="0" smtClean="0"/>
          </a:p>
          <a:p>
            <a:r>
              <a:rPr lang="en-US" dirty="0" smtClean="0"/>
              <a:t>b) “recursively” defined…like a Fibonacci sequence</a:t>
            </a:r>
            <a:r>
              <a:rPr lang="en-US" baseline="0" dirty="0" smtClean="0"/>
              <a:t> – 112358…1+1=2, 1+2=3, 2+3=5, 3+5=8…</a:t>
            </a:r>
          </a:p>
          <a:p>
            <a:endParaRPr lang="en-US" baseline="0" dirty="0" smtClean="0"/>
          </a:p>
          <a:p>
            <a:pPr marL="232943" indent="-232943">
              <a:buAutoNum type="alphaLcParenR"/>
            </a:pPr>
            <a:r>
              <a:rPr lang="en-US" baseline="0" dirty="0" smtClean="0"/>
              <a:t>3^(n+2)/5^n = (3^n)(3^2)/(5^n) = 9(3/5)^n…3/5 &lt; 1, so (3/5)^n converges to zero</a:t>
            </a:r>
          </a:p>
          <a:p>
            <a:pPr marL="232943" indent="-232943">
              <a:buAutoNum type="alphaLcParenR"/>
            </a:pPr>
            <a:r>
              <a:rPr lang="en-US" baseline="0" dirty="0" smtClean="0"/>
              <a:t>As n goes to infinity, (2/n) goes to 0…</a:t>
            </a:r>
            <a:r>
              <a:rPr lang="en-US" baseline="0" dirty="0" err="1" smtClean="0"/>
              <a:t>cos</a:t>
            </a:r>
            <a:r>
              <a:rPr lang="en-US" baseline="0" dirty="0" smtClean="0"/>
              <a:t>(0) = 1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77995-C337-4412-BD0B-CA3F77B974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1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/58</a:t>
            </a:r>
          </a:p>
        </p:txBody>
      </p:sp>
    </p:spTree>
    <p:extLst>
      <p:ext uri="{BB962C8B-B14F-4D97-AF65-F5344CB8AC3E}">
        <p14:creationId xmlns:p14="http://schemas.microsoft.com/office/powerpoint/2010/main" val="229519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1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0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3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774" y="91543"/>
            <a:ext cx="6781800" cy="1143000"/>
          </a:xfrm>
          <a:noFill/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Verdana" pitchFamily="34" charset="0"/>
              </a:rPr>
              <a:t>Math 152 – Lesson 26 </a:t>
            </a:r>
            <a:endParaRPr lang="en-US" dirty="0" smtClean="0">
              <a:solidFill>
                <a:srgbClr val="003399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18191"/>
              </p:ext>
            </p:extLst>
          </p:nvPr>
        </p:nvGraphicFramePr>
        <p:xfrm>
          <a:off x="1438728" y="1549400"/>
          <a:ext cx="6324600" cy="1676400"/>
        </p:xfrm>
        <a:graphic>
          <a:graphicData uri="http://schemas.openxmlformats.org/drawingml/2006/table">
            <a:tbl>
              <a:tblPr firstRow="1" bandRow="1"/>
              <a:tblGrid>
                <a:gridCol w="1143000"/>
                <a:gridCol w="3581400"/>
                <a:gridCol w="1600200"/>
              </a:tblGrid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/>
                        <a:t>Lesson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Topic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smtClean="0"/>
                        <a:t>Reading</a:t>
                      </a:r>
                      <a:endParaRPr lang="en-US" sz="2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FSE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11.2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4191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27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Testing Series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11.7/11.3</a:t>
                      </a:r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371600" y="2362200"/>
            <a:ext cx="6457046" cy="522515"/>
          </a:xfrm>
          <a:prstGeom prst="roundRect">
            <a:avLst/>
          </a:prstGeom>
          <a:solidFill>
            <a:srgbClr val="9BBB59">
              <a:alpha val="3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Objectives:</a:t>
            </a:r>
          </a:p>
          <a:p>
            <a:r>
              <a:rPr lang="en-US" sz="2000" dirty="0"/>
              <a:t>Understand the difference between a SERIES and a SEQUENCE	</a:t>
            </a:r>
          </a:p>
          <a:p>
            <a:r>
              <a:rPr lang="en-US" sz="2000" dirty="0"/>
              <a:t>Explain what it means for a series to converge or diverge	</a:t>
            </a:r>
          </a:p>
          <a:p>
            <a:r>
              <a:rPr lang="en-US" sz="2000" dirty="0"/>
              <a:t>Calculate the partial sum of a series	</a:t>
            </a:r>
          </a:p>
          <a:p>
            <a:r>
              <a:rPr lang="en-US" sz="2000" dirty="0"/>
              <a:t>Recognize a geometric series and compute the sums of both finite and infinite geometric series	</a:t>
            </a:r>
          </a:p>
          <a:p>
            <a:r>
              <a:rPr lang="en-US" sz="2000" dirty="0"/>
              <a:t>Model real world scenario using series 	</a:t>
            </a:r>
          </a:p>
          <a:p>
            <a:r>
              <a:rPr lang="en-US" sz="2000" dirty="0" smtClean="0"/>
              <a:t>Understand </a:t>
            </a:r>
            <a:r>
              <a:rPr lang="en-US" sz="2000" dirty="0"/>
              <a:t>&amp; apply the "Divergence Test"		</a:t>
            </a:r>
          </a:p>
        </p:txBody>
      </p:sp>
    </p:spTree>
    <p:extLst>
      <p:ext uri="{BB962C8B-B14F-4D97-AF65-F5344CB8AC3E}">
        <p14:creationId xmlns:p14="http://schemas.microsoft.com/office/powerpoint/2010/main" val="64532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Board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0271962"/>
                  </p:ext>
                </p:extLst>
              </p:nvPr>
            </p:nvGraphicFramePr>
            <p:xfrm>
              <a:off x="457200" y="1219200"/>
              <a:ext cx="8229600" cy="51816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81400"/>
                    <a:gridCol w="1752600"/>
                    <a:gridCol w="2895600"/>
                  </a:tblGrid>
                  <a:tr h="2286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Series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Geometric</a:t>
                          </a: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?</a:t>
                          </a: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Finite/Infinite?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Sum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0.5+1.0+1.5+⋯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2−8+32−128+⋯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+⋯+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i="1">
                                                <a:effectLst/>
                                                <a:latin typeface="Cambria Math"/>
                                                <a:ea typeface="Times New Roman"/>
                                              </a:rPr>
                                              <m:t>4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58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effectLst/>
                                    <a:latin typeface="Cambria Math"/>
                                    <a:ea typeface="Times New Roman"/>
                                  </a:rPr>
                                  <m:t>0.3+0.03+0.003+⋯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𝑘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24</m:t>
                                    </m:r>
                                  </m:sup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/>
                                        <a:ea typeface="Times New Roman"/>
                                      </a:rPr>
                                      <m:t>3∙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Times New Roman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5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/>
                                                    <a:ea typeface="Times New Roman"/>
                                                  </a:rPr>
                                                  <m:t>6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800" i="1">
                                            <a:effectLst/>
                                            <a:latin typeface="Cambria Math"/>
                                            <a:ea typeface="Times New Roman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0271962"/>
                  </p:ext>
                </p:extLst>
              </p:nvPr>
            </p:nvGraphicFramePr>
            <p:xfrm>
              <a:off x="457200" y="1219200"/>
              <a:ext cx="8229600" cy="51816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581400"/>
                    <a:gridCol w="1752600"/>
                    <a:gridCol w="2895600"/>
                  </a:tblGrid>
                  <a:tr h="487680"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Series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Geometric</a:t>
                          </a: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?</a:t>
                          </a: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Finite/Infinite?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Times New Roman"/>
                              <a:ea typeface="Times New Roman"/>
                            </a:rPr>
                            <a:t> </a:t>
                          </a:r>
                          <a:endParaRPr lang="en-US" sz="1600" dirty="0" smtClean="0">
                            <a:effectLst/>
                            <a:latin typeface="Times New Roman"/>
                            <a:ea typeface="Times New Roman"/>
                          </a:endParaRPr>
                        </a:p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effectLst/>
                              <a:latin typeface="Times New Roman"/>
                              <a:ea typeface="Times New Roman"/>
                            </a:rPr>
                            <a:t>Sum</a:t>
                          </a:r>
                          <a:endParaRPr lang="en-US" sz="16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02273" r="-129592" b="-7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42400" r="-129592" b="-445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404000" r="-129592" b="-64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275912" r="-129592" b="-251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5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455752" r="-129592" b="-20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661053" r="-129592" b="-14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38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527737" r="-129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158669" y="1882801"/>
            <a:ext cx="14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NG / Infinite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1069" y="25146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67200" y="3135868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4868" y="38862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Finite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58667" y="4572000"/>
            <a:ext cx="14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NG / Infinite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34868" y="51816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Infinite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62842" y="5867400"/>
            <a:ext cx="13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 / Finite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010400" y="188280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1882801"/>
                <a:ext cx="433132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40150" y="3088599"/>
                <a:ext cx="1197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𝑂𝑠𝑐𝑖𝑙𝑎𝑡𝑒𝑠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150" y="3088599"/>
                <a:ext cx="119770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10400" y="443126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431268"/>
                <a:ext cx="43313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79809" y="2209800"/>
                <a:ext cx="786817" cy="886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09" y="2209800"/>
                <a:ext cx="786817" cy="88652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346861" y="2226535"/>
                <a:ext cx="907556" cy="869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861" y="2226535"/>
                <a:ext cx="907556" cy="86979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858000" y="24105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2410525"/>
                <a:ext cx="437427" cy="450701"/>
              </a:xfrm>
              <a:prstGeom prst="rect">
                <a:avLst/>
              </a:prstGeom>
              <a:blipFill rotWithShape="1">
                <a:blip r:embed="rId9"/>
                <a:stretch>
                  <a:fillRect l="-27778" t="-37838" r="-41667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67400" y="3429000"/>
                <a:ext cx="786817" cy="886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429000"/>
                <a:ext cx="786817" cy="88652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239000" y="3445735"/>
                <a:ext cx="1306960" cy="94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3445735"/>
                <a:ext cx="1306960" cy="94884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34200" y="36297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629725"/>
                <a:ext cx="437427" cy="450701"/>
              </a:xfrm>
              <a:prstGeom prst="rect">
                <a:avLst/>
              </a:prstGeom>
              <a:blipFill rotWithShape="1">
                <a:blip r:embed="rId12"/>
                <a:stretch>
                  <a:fillRect l="-29577" t="-37838" r="-43662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943600" y="5123521"/>
                <a:ext cx="80329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=0.3</m:t>
                      </m:r>
                    </m:oMath>
                  </m:oMathPara>
                </a14:m>
                <a:endParaRPr lang="en-US" sz="1100" b="0" i="1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/>
                            </a:rPr>
                            <m:t>0.1</m:t>
                          </m:r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123521"/>
                <a:ext cx="803297" cy="43088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467600" y="5029200"/>
                <a:ext cx="963020" cy="501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/>
                            </a:rPr>
                            <m:t>.</m:t>
                          </m:r>
                          <m:r>
                            <a:rPr lang="en-US" sz="1200" b="1" i="1" smtClean="0">
                              <a:latin typeface="Cambria Math"/>
                            </a:rPr>
                            <m:t>𝟑</m:t>
                          </m:r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0.1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5029200"/>
                <a:ext cx="963020" cy="50154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53973" y="5069333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973" y="5069333"/>
                <a:ext cx="437427" cy="450701"/>
              </a:xfrm>
              <a:prstGeom prst="rect">
                <a:avLst/>
              </a:prstGeom>
              <a:blipFill rotWithShape="1">
                <a:blip r:embed="rId15"/>
                <a:stretch>
                  <a:fillRect l="-29167" t="-37838" r="-41667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867400" y="5562600"/>
                <a:ext cx="711669" cy="641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𝑎</m:t>
                      </m:r>
                      <m:r>
                        <a:rPr lang="en-US" sz="11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en-US" sz="1100" b="0" i="1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/>
                        </a:rPr>
                        <m:t>𝑟</m:t>
                      </m:r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1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562600"/>
                <a:ext cx="711669" cy="64197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239000" y="5579335"/>
                <a:ext cx="1150764" cy="94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3</m:t>
                          </m:r>
                          <m:d>
                            <m:dPr>
                              <m:ctrlPr>
                                <a:rPr lang="en-US" sz="1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25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200" b="1" i="1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5579335"/>
                <a:ext cx="1150764" cy="94884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34200" y="5763325"/>
                <a:ext cx="437427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763325"/>
                <a:ext cx="437427" cy="450701"/>
              </a:xfrm>
              <a:prstGeom prst="rect">
                <a:avLst/>
              </a:prstGeom>
              <a:blipFill rotWithShape="1">
                <a:blip r:embed="rId12"/>
                <a:stretch>
                  <a:fillRect l="-29577" t="-37838" r="-43662"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57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4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4629150" cy="34385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0910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0" y="2590800"/>
                <a:ext cx="8229600" cy="48307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𝑘𝑦</m:t>
                    </m:r>
                    <m:r>
                      <a:rPr lang="en-US" b="0" i="1" smtClean="0">
                        <a:latin typeface="Cambria Math"/>
                      </a:rPr>
                      <m:t>(1 −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0" y="2590800"/>
                <a:ext cx="8229600" cy="48307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3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5038991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25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1828800"/>
              </a:xfrm>
            </p:spPr>
            <p:txBody>
              <a:bodyPr/>
              <a:lstStyle/>
              <a:p>
                <a:r>
                  <a:rPr lang="en-US" sz="2000" dirty="0" smtClean="0"/>
                  <a:t>List the first five terms of the sequence</a:t>
                </a:r>
              </a:p>
              <a:p>
                <a:pPr marL="457200" lvl="1" indent="0">
                  <a:buNone/>
                </a:pPr>
                <a:r>
                  <a:rPr lang="en-US" sz="1600" dirty="0" smtClean="0"/>
                  <a:t>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1600" dirty="0" smtClean="0"/>
                  <a:t>		(b)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</a:rPr>
                      <m:t>2</m:t>
                    </m:r>
                    <m:r>
                      <a:rPr lang="en-US" sz="1600" i="1">
                        <a:latin typeface="Cambria Math"/>
                      </a:rPr>
                      <m:t>,    </m:t>
                    </m:r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𝑛</m:t>
                        </m:r>
                        <m:r>
                          <a:rPr lang="en-US" sz="16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1+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 smtClean="0"/>
              </a:p>
              <a:p>
                <a:endParaRPr lang="en-US" sz="1600" dirty="0" smtClean="0"/>
              </a:p>
              <a:p>
                <a:r>
                  <a:rPr lang="en-US" sz="2000" dirty="0"/>
                  <a:t>Determine whether the sequence converges or diverges.  If the sequence converges, find the limit</a:t>
                </a:r>
                <a:r>
                  <a:rPr lang="en-US" sz="2000" dirty="0" smtClean="0"/>
                  <a:t>.</a:t>
                </a:r>
              </a:p>
              <a:p>
                <a:pPr marL="800100" lvl="1" indent="-342900">
                  <a:buAutoNum type="alphaLcParenBoth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3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+2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5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 smtClean="0"/>
                  <a:t>		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1600" b="0" i="1" smtClean="0">
                            <a:latin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 smtClean="0"/>
              </a:p>
              <a:p>
                <a:pPr marL="457200" lvl="1" indent="0">
                  <a:buNone/>
                </a:pPr>
                <a:endParaRPr lang="en-US" sz="1600" dirty="0" smtClean="0"/>
              </a:p>
              <a:p>
                <a:pPr lvl="1"/>
                <a:endParaRPr lang="en-US" sz="160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1828800"/>
              </a:xfrm>
              <a:blipFill rotWithShape="1">
                <a:blip r:embed="rId3"/>
                <a:stretch>
                  <a:fillRect l="-593" t="-166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" r="31824"/>
          <a:stretch/>
        </p:blipFill>
        <p:spPr bwMode="auto">
          <a:xfrm>
            <a:off x="76200" y="3581400"/>
            <a:ext cx="2145059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85"/>
          <a:stretch/>
        </p:blipFill>
        <p:spPr bwMode="auto">
          <a:xfrm>
            <a:off x="2286000" y="3581400"/>
            <a:ext cx="2168284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56"/>
          <a:stretch/>
        </p:blipFill>
        <p:spPr bwMode="auto">
          <a:xfrm>
            <a:off x="4648200" y="3581400"/>
            <a:ext cx="2033609" cy="269081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58"/>
          <a:stretch/>
        </p:blipFill>
        <p:spPr bwMode="auto">
          <a:xfrm>
            <a:off x="6781800" y="3581400"/>
            <a:ext cx="2141828" cy="269081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</p:pic>
      <p:sp>
        <p:nvSpPr>
          <p:cNvPr id="2" name="Rectangle 1"/>
          <p:cNvSpPr/>
          <p:nvPr/>
        </p:nvSpPr>
        <p:spPr>
          <a:xfrm>
            <a:off x="76200" y="3733800"/>
            <a:ext cx="762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3733800"/>
            <a:ext cx="644284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780628" y="4572000"/>
            <a:ext cx="11430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flipH="1">
            <a:off x="8352128" y="4724400"/>
            <a:ext cx="419100" cy="4191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2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Series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lim</a:t>
            </a:r>
            <a:r>
              <a:rPr lang="en-US" i="1" baseline="-25000"/>
              <a:t>n</a:t>
            </a:r>
            <a:r>
              <a:rPr lang="en-US" baseline="-25000"/>
              <a:t> </a:t>
            </a:r>
            <a:r>
              <a:rPr lang="en-US" baseline="-25000">
                <a:sym typeface="Symbol" pitchFamily="18" charset="2"/>
              </a:rPr>
              <a:t></a:t>
            </a:r>
            <a:r>
              <a:rPr lang="en-US"/>
              <a:t>    </a:t>
            </a:r>
            <a:r>
              <a:rPr lang="en-US" i="1"/>
              <a:t>s</a:t>
            </a:r>
            <a:r>
              <a:rPr lang="en-US" i="1" baseline="-25000"/>
              <a:t>n</a:t>
            </a:r>
            <a:r>
              <a:rPr lang="en-US"/>
              <a:t> = </a:t>
            </a:r>
            <a:r>
              <a:rPr lang="en-US" i="1"/>
              <a:t>s</a:t>
            </a:r>
            <a:r>
              <a:rPr lang="en-US"/>
              <a:t> exists (as a finite number), then, as in the preceding example, we call it the sum of the infinite series</a:t>
            </a:r>
          </a:p>
          <a:p>
            <a:r>
              <a:rPr lang="en-US">
                <a:sym typeface="Symbol" pitchFamily="18" charset="2"/>
              </a:rPr>
              <a:t></a:t>
            </a:r>
            <a:r>
              <a:rPr lang="en-US" i="1"/>
              <a:t>a</a:t>
            </a:r>
            <a:r>
              <a:rPr lang="en-US" i="1" baseline="-25000"/>
              <a:t>n</a:t>
            </a:r>
            <a:r>
              <a:rPr lang="en-US"/>
              <a:t>.</a:t>
            </a:r>
          </a:p>
        </p:txBody>
      </p:sp>
      <p:pic>
        <p:nvPicPr>
          <p:cNvPr id="14950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5"/>
          <a:stretch>
            <a:fillRect/>
          </a:stretch>
        </p:blipFill>
        <p:spPr bwMode="auto">
          <a:xfrm>
            <a:off x="1590675" y="1766888"/>
            <a:ext cx="219075" cy="13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951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881313"/>
            <a:ext cx="71945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Sequence</a:t>
                </a:r>
              </a:p>
              <a:p>
                <a:pPr lvl="1"/>
                <a:r>
                  <a:rPr lang="en-US" sz="2000" dirty="0" smtClean="0"/>
                  <a:t>Ordered list of numbers: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 smtClean="0"/>
                  <a:t>Series</a:t>
                </a:r>
              </a:p>
              <a:p>
                <a:pPr lvl="1"/>
                <a:r>
                  <a:rPr lang="en-US" sz="2000" dirty="0"/>
                  <a:t>A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sequence where each value represents the partial sum from 0 to </a:t>
                </a:r>
                <a:r>
                  <a:rPr lang="en-US" sz="2000" dirty="0" smtClean="0"/>
                  <a:t>n:</a:t>
                </a:r>
              </a:p>
              <a:p>
                <a:pPr marL="457200" lvl="1" indent="0">
                  <a:buNone/>
                </a:pPr>
                <a:endParaRPr lang="en-US" altLang="en-US" sz="2000" dirty="0" smtClean="0">
                  <a:sym typeface="Symbol" charset="2"/>
                </a:endParaRPr>
              </a:p>
              <a:p>
                <a:pPr marL="457200" lvl="1" indent="0">
                  <a:buNone/>
                </a:pPr>
                <a:endParaRPr lang="en-US" altLang="en-US" sz="2000" i="1" dirty="0" smtClean="0">
                  <a:sym typeface="Symbol" charset="2"/>
                </a:endParaRPr>
              </a:p>
              <a:p>
                <a:pPr marL="457200" lvl="1" indent="0">
                  <a:buNone/>
                </a:pPr>
                <a:r>
                  <a:rPr lang="en-US" altLang="en-US" sz="2000" i="1" dirty="0" smtClean="0">
                    <a:sym typeface="Symbol" charset="2"/>
                  </a:rPr>
                  <a:t>or</a:t>
                </a:r>
                <a:endParaRPr lang="en-US" altLang="en-US" sz="2000" i="1" dirty="0">
                  <a:sym typeface="Symbol" charset="2"/>
                </a:endParaRPr>
              </a:p>
              <a:p>
                <a:pPr marL="457200" lvl="1" indent="0">
                  <a:buNone/>
                </a:pPr>
                <a:r>
                  <a:rPr lang="en-US" altLang="en-US" sz="2000" i="1" dirty="0" smtClean="0">
                    <a:sym typeface="Symbol" charset="2"/>
                  </a:rPr>
                  <a:t></a:t>
                </a:r>
                <a:r>
                  <a:rPr lang="en-US" altLang="en-US" sz="2000" dirty="0" smtClean="0"/>
                  <a:t>  </a:t>
                </a:r>
                <a:r>
                  <a:rPr lang="en-US" altLang="en-US" sz="2000" dirty="0"/>
                  <a:t>= 3.14159 26535 89793 23846 26433 83279 50288 . . .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70" y="3137694"/>
            <a:ext cx="4381500" cy="609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5486400"/>
            <a:ext cx="83210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Infinite series have applications in Fourier analysis (IMINT &amp; SIGINT, compression techniques), cell phones (GSM, CDMA) and cryptology (NSA) to name a few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19600"/>
            <a:ext cx="75661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Convergence Strategy 		(11.7)</a:t>
            </a:r>
          </a:p>
          <a:p>
            <a:pPr lvl="1"/>
            <a:r>
              <a:rPr lang="en-US" dirty="0" smtClean="0"/>
              <a:t>Divergence Test 				(11.2)</a:t>
            </a:r>
          </a:p>
          <a:p>
            <a:pPr lvl="1"/>
            <a:r>
              <a:rPr lang="en-US" dirty="0" smtClean="0"/>
              <a:t>Test p-series or geometric 			(11.2/3)</a:t>
            </a:r>
          </a:p>
          <a:p>
            <a:pPr lvl="1"/>
            <a:r>
              <a:rPr lang="en-US" dirty="0" smtClean="0"/>
              <a:t>Comparison Test 				(11.4)</a:t>
            </a:r>
          </a:p>
          <a:p>
            <a:pPr lvl="1"/>
            <a:r>
              <a:rPr lang="en-US" dirty="0" smtClean="0"/>
              <a:t>Alternating Series Test 			(11.5)</a:t>
            </a:r>
          </a:p>
          <a:p>
            <a:pPr lvl="1"/>
            <a:r>
              <a:rPr lang="en-US" dirty="0" smtClean="0"/>
              <a:t>Ratio Test 					(11.6)</a:t>
            </a:r>
          </a:p>
          <a:p>
            <a:pPr lvl="1"/>
            <a:r>
              <a:rPr lang="en-US" dirty="0" smtClean="0"/>
              <a:t>Root Test 					(11.6)</a:t>
            </a:r>
          </a:p>
          <a:p>
            <a:pPr lvl="1"/>
            <a:r>
              <a:rPr lang="en-US" dirty="0" smtClean="0"/>
              <a:t>Integral Test 					(11.3)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Futurama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140285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A1A1A"/>
                </a:solidFill>
                <a:latin typeface="ArialMT" charset="0"/>
              </a:rPr>
              <a:t>Accidentally frozen, pizza-deliverer Fry wakes up 1,000 years in the future. He is taken in by his sole descendant, an elderly and addled scientist who owns a small cargo delivery service. Among the other crew members are Capt. </a:t>
            </a:r>
            <a:r>
              <a:rPr lang="en-US" dirty="0" err="1">
                <a:solidFill>
                  <a:srgbClr val="1A1A1A"/>
                </a:solidFill>
                <a:latin typeface="ArialMT" charset="0"/>
              </a:rPr>
              <a:t>Leela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, accountant Hermes, intern Amy, obnoxious robot Bender and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lobster like 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moocher "Dr." </a:t>
            </a:r>
            <a:r>
              <a:rPr lang="en-US" dirty="0" err="1">
                <a:solidFill>
                  <a:srgbClr val="1A1A1A"/>
                </a:solidFill>
                <a:latin typeface="ArialMT" charset="0"/>
              </a:rPr>
              <a:t>Zoidberg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419913"/>
            <a:ext cx="3375767" cy="47951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66" y="4080570"/>
            <a:ext cx="1546433" cy="2194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34" y="4080570"/>
            <a:ext cx="1581546" cy="21945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87" y="4080570"/>
            <a:ext cx="154643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5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761999"/>
          </a:xfrm>
        </p:spPr>
        <p:txBody>
          <a:bodyPr/>
          <a:lstStyle/>
          <a:p>
            <a:r>
              <a:rPr lang="en-US" sz="2400" smtClean="0"/>
              <a:t>A </a:t>
            </a:r>
            <a:r>
              <a:rPr lang="en-US" sz="2400" dirty="0" smtClean="0"/>
              <a:t>geometric series is one in which each term is a constant multiple of the previous </a:t>
            </a:r>
            <a:r>
              <a:rPr lang="en-US" sz="2400" smtClean="0"/>
              <a:t>term.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8153400" y="1137235"/>
            <a:ext cx="7162800" cy="219964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79" y="2024793"/>
            <a:ext cx="8541021" cy="3309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2286000" y="5389562"/>
            <a:ext cx="3867150" cy="858838"/>
            <a:chOff x="768" y="2592"/>
            <a:chExt cx="2436" cy="54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784"/>
              <a:ext cx="28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592"/>
              <a:ext cx="1284" cy="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33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Is the following convergent/divergent, if convergent, what is its sum:</a:t>
                </a:r>
              </a:p>
              <a:p>
                <a:pPr lvl="1"/>
                <a:r>
                  <a:rPr lang="en-US" dirty="0" smtClean="0"/>
                  <a:t>(a) 5-10/3+20/9-40/27+…</a:t>
                </a:r>
              </a:p>
              <a:p>
                <a:pPr lvl="1"/>
                <a:r>
                  <a:rPr lang="en-US" dirty="0" smtClean="0"/>
                  <a:t>(b)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38800" y="2514600"/>
            <a:ext cx="1924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Convergent: 3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2971800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ivergent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 Convergence</a:t>
            </a:r>
            <a:endParaRPr lang="en-US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>
              <a:solidFill>
                <a:srgbClr val="FF4F9D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4F9D"/>
                </a:solidFill>
              </a:rPr>
              <a:t>The </a:t>
            </a:r>
            <a:r>
              <a:rPr lang="en-US" sz="2400" dirty="0">
                <a:solidFill>
                  <a:srgbClr val="FF4F9D"/>
                </a:solidFill>
              </a:rPr>
              <a:t>converse of Theorem 6 is not true in </a:t>
            </a:r>
            <a:r>
              <a:rPr lang="en-US" sz="2400" dirty="0" smtClean="0">
                <a:solidFill>
                  <a:srgbClr val="FF4F9D"/>
                </a:solidFill>
              </a:rPr>
              <a:t>general!</a:t>
            </a:r>
          </a:p>
          <a:p>
            <a:pPr marL="0" indent="0">
              <a:buNone/>
            </a:pPr>
            <a:endParaRPr lang="en-US" sz="2400" dirty="0" smtClean="0">
              <a:solidFill>
                <a:srgbClr val="FF4F9D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4F9D"/>
                </a:solidFill>
              </a:rPr>
              <a:t>If </a:t>
            </a:r>
            <a:r>
              <a:rPr lang="en-US" sz="2400" dirty="0">
                <a:solidFill>
                  <a:srgbClr val="FF4F9D"/>
                </a:solidFill>
              </a:rPr>
              <a:t>lim</a:t>
            </a:r>
            <a:r>
              <a:rPr lang="en-US" sz="2400" i="1" baseline="-25000" dirty="0">
                <a:solidFill>
                  <a:srgbClr val="FF4F9D"/>
                </a:solidFill>
              </a:rPr>
              <a:t>n</a:t>
            </a:r>
            <a:r>
              <a:rPr lang="en-US" sz="2400" baseline="-25000" dirty="0">
                <a:solidFill>
                  <a:srgbClr val="FF4F9D"/>
                </a:solidFill>
                <a:sym typeface="Symbol" pitchFamily="18" charset="2"/>
              </a:rPr>
              <a:t></a:t>
            </a:r>
            <a:r>
              <a:rPr lang="en-US" sz="2400" i="1" baseline="-25000" dirty="0">
                <a:solidFill>
                  <a:srgbClr val="FF4F9D"/>
                </a:solidFill>
              </a:rPr>
              <a:t>      </a:t>
            </a:r>
            <a:r>
              <a:rPr lang="en-US" sz="2400" i="1" baseline="-25000" dirty="0" smtClean="0">
                <a:solidFill>
                  <a:srgbClr val="FF4F9D"/>
                </a:solidFill>
              </a:rPr>
              <a:t> </a:t>
            </a:r>
            <a:r>
              <a:rPr lang="en-US" sz="2400" i="1" dirty="0" smtClean="0">
                <a:solidFill>
                  <a:srgbClr val="FF4F9D"/>
                </a:solidFill>
              </a:rPr>
              <a:t>a</a:t>
            </a:r>
            <a:r>
              <a:rPr lang="en-US" sz="2400" i="1" baseline="-25000" dirty="0" smtClean="0">
                <a:solidFill>
                  <a:srgbClr val="FF4F9D"/>
                </a:solidFill>
              </a:rPr>
              <a:t>n</a:t>
            </a:r>
            <a:r>
              <a:rPr lang="en-US" sz="2400" dirty="0" smtClean="0">
                <a:solidFill>
                  <a:srgbClr val="FF4F9D"/>
                </a:solidFill>
              </a:rPr>
              <a:t> </a:t>
            </a:r>
            <a:r>
              <a:rPr lang="en-US" sz="2400" dirty="0">
                <a:solidFill>
                  <a:srgbClr val="FF4F9D"/>
                </a:solidFill>
              </a:rPr>
              <a:t>= 0, we cannot conclude that </a:t>
            </a:r>
            <a:r>
              <a:rPr lang="en-US" sz="2400" dirty="0">
                <a:solidFill>
                  <a:srgbClr val="FF4F9D"/>
                </a:solidFill>
                <a:sym typeface="Symbol" pitchFamily="18" charset="2"/>
              </a:rPr>
              <a:t></a:t>
            </a:r>
            <a:r>
              <a:rPr lang="en-US" sz="2400" dirty="0">
                <a:solidFill>
                  <a:srgbClr val="FF4F9D"/>
                </a:solidFill>
              </a:rPr>
              <a:t> </a:t>
            </a:r>
            <a:r>
              <a:rPr lang="en-US" sz="2400" i="1" dirty="0">
                <a:solidFill>
                  <a:srgbClr val="FF4F9D"/>
                </a:solidFill>
              </a:rPr>
              <a:t>a</a:t>
            </a:r>
            <a:r>
              <a:rPr lang="en-US" sz="2400" i="1" baseline="-25000" dirty="0">
                <a:solidFill>
                  <a:srgbClr val="FF4F9D"/>
                </a:solidFill>
              </a:rPr>
              <a:t>n</a:t>
            </a:r>
            <a:r>
              <a:rPr lang="en-US" sz="2400" dirty="0">
                <a:solidFill>
                  <a:srgbClr val="FF4F9D"/>
                </a:solidFill>
              </a:rPr>
              <a:t> is </a:t>
            </a:r>
            <a:r>
              <a:rPr lang="en-US" sz="2400" dirty="0" smtClean="0">
                <a:solidFill>
                  <a:srgbClr val="FF4F9D"/>
                </a:solidFill>
              </a:rPr>
              <a:t>convergent</a:t>
            </a:r>
            <a:r>
              <a:rPr lang="en-US" sz="2400" dirty="0">
                <a:solidFill>
                  <a:srgbClr val="FF4F9D"/>
                </a:solidFill>
              </a:rPr>
              <a:t>.</a:t>
            </a:r>
          </a:p>
          <a:p>
            <a:endParaRPr lang="en-US" sz="2400" dirty="0">
              <a:solidFill>
                <a:srgbClr val="FF4F9D"/>
              </a:solidFill>
            </a:endParaRPr>
          </a:p>
          <a:p>
            <a:pPr marL="0" indent="0">
              <a:buNone/>
            </a:pPr>
            <a:r>
              <a:rPr lang="en-US" sz="2400" dirty="0"/>
              <a:t>		</a:t>
            </a:r>
          </a:p>
        </p:txBody>
      </p:sp>
      <p:pic>
        <p:nvPicPr>
          <p:cNvPr id="158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70038"/>
            <a:ext cx="842803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73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20" y="4144169"/>
            <a:ext cx="279400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5105400"/>
            <a:ext cx="6934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Not super useful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4691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 Divergence</a:t>
            </a:r>
            <a:endParaRPr lang="en-US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200"/>
          </a:p>
          <a:p>
            <a:pPr>
              <a:lnSpc>
                <a:spcPct val="110000"/>
              </a:lnSpc>
            </a:pPr>
            <a:endParaRPr lang="en-US" sz="1800"/>
          </a:p>
          <a:p>
            <a:pPr>
              <a:lnSpc>
                <a:spcPct val="110000"/>
              </a:lnSpc>
            </a:pPr>
            <a:r>
              <a:rPr lang="en-US"/>
              <a:t>The Test for Divergence follows from Theorem 6 because, if the series is not divergent, then it is convergent, and so</a:t>
            </a:r>
          </a:p>
          <a:p>
            <a:r>
              <a:rPr lang="en-US"/>
              <a:t>lim</a:t>
            </a:r>
            <a:r>
              <a:rPr lang="en-US" i="1" baseline="-25000"/>
              <a:t>n</a:t>
            </a:r>
            <a:r>
              <a:rPr lang="en-US" baseline="-25000"/>
              <a:t> </a:t>
            </a:r>
            <a:r>
              <a:rPr lang="en-US" baseline="-25000">
                <a:sym typeface="Symbol" pitchFamily="18" charset="2"/>
              </a:rPr>
              <a:t></a:t>
            </a:r>
            <a:r>
              <a:rPr lang="en-US"/>
              <a:t>    </a:t>
            </a:r>
            <a:r>
              <a:rPr lang="en-US" i="1"/>
              <a:t>a</a:t>
            </a:r>
            <a:r>
              <a:rPr lang="en-US" i="1" baseline="-25000"/>
              <a:t>n</a:t>
            </a:r>
            <a:r>
              <a:rPr lang="en-US"/>
              <a:t> = 0.		</a:t>
            </a:r>
          </a:p>
        </p:txBody>
      </p:sp>
      <p:pic>
        <p:nvPicPr>
          <p:cNvPr id="15975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73225"/>
            <a:ext cx="8345487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75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5"/>
          <a:stretch>
            <a:fillRect/>
          </a:stretch>
        </p:blipFill>
        <p:spPr bwMode="auto">
          <a:xfrm>
            <a:off x="1905000" y="5715000"/>
            <a:ext cx="292100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85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Properties of Convergent Series</a:t>
            </a:r>
            <a:endParaRPr lang="en-US" dirty="0"/>
          </a:p>
        </p:txBody>
      </p:sp>
      <p:pic>
        <p:nvPicPr>
          <p:cNvPr id="16077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3213"/>
            <a:ext cx="8438604" cy="277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WNAA5TKYMJS6-322-52</_dlc_DocId>
    <_dlc_DocIdUrl xmlns="e1f6cb1f-7c95-4a72-8369-b6b5464bd620">
      <Url>https://eis.usafa.edu/academics/math/DFMS_Course_Sites/Fall_2014_Courses/Math_152/_layouts/DocIdRedir.aspx?ID=WNAA5TKYMJS6-322-52</Url>
      <Description>WNAA5TKYMJS6-322-52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062D97E-C9E4-489E-8A5B-E53CBB543224}">
  <ds:schemaRefs>
    <ds:schemaRef ds:uri="http://schemas.microsoft.com/office/2006/metadata/properties"/>
    <ds:schemaRef ds:uri="http://schemas.microsoft.com/office/infopath/2007/PartnerControls"/>
    <ds:schemaRef ds:uri="e1f6cb1f-7c95-4a72-8369-b6b5464bd620"/>
  </ds:schemaRefs>
</ds:datastoreItem>
</file>

<file path=customXml/itemProps2.xml><?xml version="1.0" encoding="utf-8"?>
<ds:datastoreItem xmlns:ds="http://schemas.openxmlformats.org/officeDocument/2006/customXml" ds:itemID="{07335198-23E3-4D4E-9501-08533706BE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03D1DA-4479-474D-870D-C8F07F417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CF4219E-9358-4528-A62B-35721071779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41092</TotalTime>
  <Words>507</Words>
  <Application>Microsoft Macintosh PowerPoint</Application>
  <PresentationFormat>On-screen Show (4:3)</PresentationFormat>
  <Paragraphs>142</Paragraphs>
  <Slides>16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ArialMT</vt:lpstr>
      <vt:lpstr>Calibri</vt:lpstr>
      <vt:lpstr>Cambria Math</vt:lpstr>
      <vt:lpstr>Century Schoolbook</vt:lpstr>
      <vt:lpstr>Times New Roman</vt:lpstr>
      <vt:lpstr>Verdana</vt:lpstr>
      <vt:lpstr>Arial</vt:lpstr>
      <vt:lpstr>Symbol</vt:lpstr>
      <vt:lpstr>Office Theme</vt:lpstr>
      <vt:lpstr>Math 152 – Lesson 26 </vt:lpstr>
      <vt:lpstr>Definitions</vt:lpstr>
      <vt:lpstr>Road ahead</vt:lpstr>
      <vt:lpstr>Futurama</vt:lpstr>
      <vt:lpstr>Geometric Series</vt:lpstr>
      <vt:lpstr>Examples</vt:lpstr>
      <vt:lpstr>Series Convergence</vt:lpstr>
      <vt:lpstr>Series Divergence</vt:lpstr>
      <vt:lpstr>Properties of Convergent Series</vt:lpstr>
      <vt:lpstr>Board Work</vt:lpstr>
      <vt:lpstr>PowerPoint Presentation</vt:lpstr>
      <vt:lpstr>PowerPoint Presentation</vt:lpstr>
      <vt:lpstr>PowerPoint Presentation</vt:lpstr>
      <vt:lpstr>PowerPoint Presentation</vt:lpstr>
      <vt:lpstr>Review</vt:lpstr>
      <vt:lpstr>Series</vt:lpstr>
    </vt:vector>
  </TitlesOfParts>
  <Company>USAFA/DFMS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6.2 Constructing Antiderivatives Analytically</dc:title>
  <dc:subject>Spring 2013 - M142 - Section 6.2</dc:subject>
  <dc:creator>Thomas.Fulton@usafa.edu</dc:creator>
  <cp:lastModifiedBy>Microsoft Office User</cp:lastModifiedBy>
  <cp:revision>327</cp:revision>
  <cp:lastPrinted>2014-10-27T17:38:10Z</cp:lastPrinted>
  <dcterms:created xsi:type="dcterms:W3CDTF">2012-07-23T15:58:59Z</dcterms:created>
  <dcterms:modified xsi:type="dcterms:W3CDTF">2015-03-24T16:08:26Z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46a12ace-edc1-41ef-bdc9-6859e1e2b8d2</vt:lpwstr>
  </property>
</Properties>
</file>